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60" r:id="rId6"/>
    <p:sldId id="265" r:id="rId7"/>
    <p:sldId id="266" r:id="rId8"/>
    <p:sldId id="269" r:id="rId9"/>
    <p:sldId id="258" r:id="rId10"/>
    <p:sldId id="259" r:id="rId11"/>
    <p:sldId id="261" r:id="rId12"/>
    <p:sldId id="264" r:id="rId13"/>
    <p:sldId id="263" r:id="rId14"/>
    <p:sldId id="262" r:id="rId15"/>
    <p:sldId id="268" r:id="rId16"/>
    <p:sldId id="267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2024 Hays CISD Budget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057-49C5-B21D-F48287EC63B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057-49C5-B21D-F48287EC63B6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057-49C5-B21D-F48287EC63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057-49C5-B21D-F48287EC63B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057-49C5-B21D-F48287EC63B6}"/>
              </c:ext>
            </c:extLst>
          </c:dPt>
          <c:cat>
            <c:multiLvlStrRef>
              <c:f>'OBJECT PIVOT'!$J$3:$K$7</c:f>
              <c:multiLvlStrCache>
                <c:ptCount val="5"/>
                <c:lvl>
                  <c:pt idx="0">
                    <c:v>Payroll Costs</c:v>
                  </c:pt>
                  <c:pt idx="1">
                    <c:v>Professional &amp; Contract Services</c:v>
                  </c:pt>
                  <c:pt idx="2">
                    <c:v>Supplies &amp; Materials</c:v>
                  </c:pt>
                  <c:pt idx="3">
                    <c:v>Other Operating Expenses</c:v>
                  </c:pt>
                  <c:pt idx="4">
                    <c:v>Capital Outlay</c:v>
                  </c:pt>
                </c:lvl>
                <c:lvl>
                  <c:pt idx="0">
                    <c:v>6100</c:v>
                  </c:pt>
                  <c:pt idx="1">
                    <c:v>6200</c:v>
                  </c:pt>
                  <c:pt idx="2">
                    <c:v>6300</c:v>
                  </c:pt>
                  <c:pt idx="3">
                    <c:v>6400</c:v>
                  </c:pt>
                  <c:pt idx="4">
                    <c:v>6600</c:v>
                  </c:pt>
                </c:lvl>
              </c:multiLvlStrCache>
            </c:multiLvlStrRef>
          </c:cat>
          <c:val>
            <c:numRef>
              <c:f>'OBJECT PIVOT'!$L$3:$L$7</c:f>
              <c:numCache>
                <c:formatCode>_("$"* #,##0.00_);_("$"* \(#,##0.00\);_("$"* "-"??_);_(@_)</c:formatCode>
                <c:ptCount val="5"/>
                <c:pt idx="0">
                  <c:v>207461179</c:v>
                </c:pt>
                <c:pt idx="1">
                  <c:v>13868313</c:v>
                </c:pt>
                <c:pt idx="2">
                  <c:v>10092958</c:v>
                </c:pt>
                <c:pt idx="3">
                  <c:v>4141118</c:v>
                </c:pt>
                <c:pt idx="4">
                  <c:v>715051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057-49C5-B21D-F48287EC63B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057-49C5-B21D-F48287EC63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7057-49C5-B21D-F48287EC63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7057-49C5-B21D-F48287EC63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7057-49C5-B21D-F48287EC63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7057-49C5-B21D-F48287EC63B6}"/>
              </c:ext>
            </c:extLst>
          </c:dPt>
          <c:cat>
            <c:multiLvlStrRef>
              <c:f>'OBJECT PIVOT'!$J$3:$K$7</c:f>
              <c:multiLvlStrCache>
                <c:ptCount val="5"/>
                <c:lvl>
                  <c:pt idx="0">
                    <c:v>Payroll Costs</c:v>
                  </c:pt>
                  <c:pt idx="1">
                    <c:v>Professional &amp; Contract Services</c:v>
                  </c:pt>
                  <c:pt idx="2">
                    <c:v>Supplies &amp; Materials</c:v>
                  </c:pt>
                  <c:pt idx="3">
                    <c:v>Other Operating Expenses</c:v>
                  </c:pt>
                  <c:pt idx="4">
                    <c:v>Capital Outlay</c:v>
                  </c:pt>
                </c:lvl>
                <c:lvl>
                  <c:pt idx="0">
                    <c:v>6100</c:v>
                  </c:pt>
                  <c:pt idx="1">
                    <c:v>6200</c:v>
                  </c:pt>
                  <c:pt idx="2">
                    <c:v>6300</c:v>
                  </c:pt>
                  <c:pt idx="3">
                    <c:v>6400</c:v>
                  </c:pt>
                  <c:pt idx="4">
                    <c:v>6600</c:v>
                  </c:pt>
                </c:lvl>
              </c:multiLvlStrCache>
            </c:multiLvlStrRef>
          </c:cat>
          <c:val>
            <c:numRef>
              <c:f>'OBJECT PIVOT'!$M$3:$M$7</c:f>
              <c:numCache>
                <c:formatCode>0.0%</c:formatCode>
                <c:ptCount val="5"/>
                <c:pt idx="0">
                  <c:v>0.87803619251727549</c:v>
                </c:pt>
                <c:pt idx="1">
                  <c:v>5.8694743767738033E-2</c:v>
                </c:pt>
                <c:pt idx="2">
                  <c:v>4.2716340745160696E-2</c:v>
                </c:pt>
                <c:pt idx="3">
                  <c:v>1.7526418672694204E-2</c:v>
                </c:pt>
                <c:pt idx="4">
                  <c:v>3.0263042971315148E-3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057-49C5-B21D-F48287EC6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accent1">
              <a:alpha val="97000"/>
            </a:schemeClr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0E29-C7F1-447A-A90D-7EF5863E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BBD49-8E99-438A-9043-2F9965A2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53BD8-99FA-4C52-AB99-CF7F3BAC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F49E-9C80-4350-9C3B-9A638412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889DA-A130-486A-A92F-3718A9DD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0B15-789A-4324-9B80-006FD8DB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70411-B41C-42F4-9FA6-FCF856B18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8FBF5-8F75-44B0-9BB2-2D41915DD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53A4-EC3F-4F1C-9237-7DC90502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F6C1-8B70-437B-9B7C-E874AD10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DAB4EA-D549-4947-B95D-AB7B00928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BDB39-0854-4B8B-92F3-B22633194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EB793-DAF9-4B41-801F-5AF1702F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B6ABA-16B9-4115-BA1E-2EC6E4A7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C60C0-CC52-4A29-A2D9-11181860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5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9136-D7ED-419B-ADF8-6DC02BDC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54D80-01C3-43F4-92FD-E57A03913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46B25-1D40-46CF-AAC5-457A40EC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B425-51D7-4E4C-8E1A-BFF01F9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2A334-8DA6-4CBD-BCDE-5A777CF0A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016-9669-4663-9BAA-DA637451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52F4C-A398-440E-B88D-F9B4B1D34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E40C-EC08-417C-86E4-2969FBA3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924F5-6F23-432B-9AC8-2CC62F4F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31B17-2A90-46ED-86B6-E9207FEB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D77B-E526-442C-8B4B-3D72D9F7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5EF00-4FB6-4ECE-9B50-9C643C8D2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ACD25-1826-4BB7-9FAC-127C5BE29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43827-CDAE-4213-82C1-2A3C20EF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64391-019F-4822-901C-F6C84359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C5795-3909-4530-B98B-04EF7586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9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66FA-34FE-4CF3-82A1-249E323B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3010C-35A1-4B27-8E8C-9975633D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33F34-D8E5-4E1A-A23C-5C693CDD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D32F85-5EEE-4148-9AD6-E4493AA51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F905B0-11B9-4CDA-8E11-C085DE7FA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0336D-4F77-40AB-9B41-D20FB3F1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43B04-9D1E-408E-B7CD-15B6AF8B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3D7CB-0D59-4880-8E23-EC22AF8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AC8A1-601C-484A-B48B-59ECBE03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818E8-1589-4F93-90C2-0909CE3F2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1BCA3-C912-449A-B6B8-4EB5862E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B4128-35FF-42E3-9142-437CD419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CC98-7CCF-4FED-848A-F13A0FC7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D7C09-1316-4ABE-8572-235A75E7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4C4C3-3FDE-46B6-A5B5-099CF05C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4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A74D-8843-498A-9F2B-1F064F0E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C32E9-8190-431A-9E8E-FE543D7A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B2BAA-CDF4-40D0-BE70-9CD8418EB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3B1C-FC7F-4600-B443-36CD6FE2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C90FF3-B14B-47FE-B98E-BEFCA700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32B64-F240-4B7C-9006-4A6A2421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E6B6-327E-4C14-B369-54B80EC8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2BCD01-E041-442E-AFC0-6F8B47E76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761B8-25A5-4796-96A0-ACEB1248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AF64B-F889-4EA2-9D9B-764CB7326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A1FB9-3D00-4FAB-82E0-5C68CD3F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F835A-2185-4D6E-BCCD-5A3C3594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5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A08B7-8DE2-4EE8-B745-76CACD13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AA280-E8A0-489C-A3C6-4E34E88A1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16D7C-5223-4F49-A1EB-EE3F501C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6944-B7D8-4F6A-BFD5-21A6EB8BFB91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FBA3A-DCE8-452B-BBFE-68367613A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58B7E-6512-494B-BE55-58B22DA1C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B76C-90A4-458C-B9B7-A4805BA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.texas.gov/sites/default/files/fasrg17-module1-farappendices-final-accessibl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0859-668C-413B-BEC5-0DB3847BA4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2024 Hays CISD </a:t>
            </a:r>
            <a:b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</a:br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Finance Training &amp;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74AD9-4858-4552-8677-90686A65E1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endParaRPr lang="en-US" sz="6000" b="1" dirty="0">
              <a:ln/>
              <a:solidFill>
                <a:schemeClr val="accent4"/>
              </a:solidFill>
            </a:endParaRPr>
          </a:p>
          <a:p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81472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13BE-E48F-4699-BF14-018D83E0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Inquiry- Segment Find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10F8E-24D2-472D-8CDA-A98741C98921}"/>
              </a:ext>
            </a:extLst>
          </p:cNvPr>
          <p:cNvSpPr/>
          <p:nvPr/>
        </p:nvSpPr>
        <p:spPr>
          <a:xfrm>
            <a:off x="1353312" y="2816352"/>
            <a:ext cx="204825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F75860-629E-4282-8444-BE8362B91791}"/>
              </a:ext>
            </a:extLst>
          </p:cNvPr>
          <p:cNvSpPr/>
          <p:nvPr/>
        </p:nvSpPr>
        <p:spPr>
          <a:xfrm>
            <a:off x="971419" y="2743200"/>
            <a:ext cx="281309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F272AB-EEFE-455E-BA58-8B1075DD047B}"/>
              </a:ext>
            </a:extLst>
          </p:cNvPr>
          <p:cNvSpPr/>
          <p:nvPr/>
        </p:nvSpPr>
        <p:spPr>
          <a:xfrm>
            <a:off x="3502152" y="2692908"/>
            <a:ext cx="603504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579530-7C10-4FFE-AEBB-767606534C51}"/>
              </a:ext>
            </a:extLst>
          </p:cNvPr>
          <p:cNvSpPr/>
          <p:nvPr/>
        </p:nvSpPr>
        <p:spPr>
          <a:xfrm>
            <a:off x="3610988" y="3185826"/>
            <a:ext cx="906148" cy="325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2AC967-ED54-4D85-9555-615D6DE2A5E1}"/>
              </a:ext>
            </a:extLst>
          </p:cNvPr>
          <p:cNvSpPr/>
          <p:nvPr/>
        </p:nvSpPr>
        <p:spPr>
          <a:xfrm>
            <a:off x="9582912" y="3721608"/>
            <a:ext cx="576072" cy="210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F13581-4C9E-43C9-BAAA-769AC4FB245B}"/>
              </a:ext>
            </a:extLst>
          </p:cNvPr>
          <p:cNvSpPr/>
          <p:nvPr/>
        </p:nvSpPr>
        <p:spPr>
          <a:xfrm>
            <a:off x="6355080" y="2432304"/>
            <a:ext cx="374904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14BD31-838D-48B2-ADED-4DC2F1A395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181600" cy="4351338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A09905-729F-4064-9C61-16AA8F0E6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7074" y="1825625"/>
            <a:ext cx="4833461" cy="435133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02E457B-61C7-49A5-A99D-B9E1AA623BC9}"/>
              </a:ext>
            </a:extLst>
          </p:cNvPr>
          <p:cNvSpPr/>
          <p:nvPr/>
        </p:nvSpPr>
        <p:spPr>
          <a:xfrm>
            <a:off x="4392930" y="2474882"/>
            <a:ext cx="422148" cy="36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638907-67E6-4628-B5E7-6B88F682074E}"/>
              </a:ext>
            </a:extLst>
          </p:cNvPr>
          <p:cNvSpPr/>
          <p:nvPr/>
        </p:nvSpPr>
        <p:spPr>
          <a:xfrm>
            <a:off x="4064062" y="3757325"/>
            <a:ext cx="590234" cy="174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B1ED7-F122-4FD0-8B6C-99F3DC3308FB}"/>
              </a:ext>
            </a:extLst>
          </p:cNvPr>
          <p:cNvSpPr txBox="1"/>
          <p:nvPr/>
        </p:nvSpPr>
        <p:spPr>
          <a:xfrm>
            <a:off x="1353312" y="4848603"/>
            <a:ext cx="346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Use “</a:t>
            </a:r>
            <a:r>
              <a:rPr lang="en-US" b="1" dirty="0"/>
              <a:t>Segment Find</a:t>
            </a:r>
            <a:r>
              <a:rPr lang="en-US" dirty="0"/>
              <a:t>” to look at a specific group of accounts. </a:t>
            </a:r>
          </a:p>
          <a:p>
            <a:r>
              <a:rPr lang="en-US" b="1" dirty="0"/>
              <a:t>Example</a:t>
            </a:r>
            <a:r>
              <a:rPr lang="en-US" dirty="0"/>
              <a:t>: Comp Ed Accounts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B6023-48AC-407E-BC7A-B4D7F24330A8}"/>
              </a:ext>
            </a:extLst>
          </p:cNvPr>
          <p:cNvSpPr txBox="1"/>
          <p:nvPr/>
        </p:nvSpPr>
        <p:spPr>
          <a:xfrm>
            <a:off x="9340737" y="4323879"/>
            <a:ext cx="186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click on “</a:t>
            </a:r>
            <a:r>
              <a:rPr lang="en-US" b="1" dirty="0"/>
              <a:t>Segment Find</a:t>
            </a:r>
            <a:r>
              <a:rPr lang="en-US" dirty="0"/>
              <a:t>” brings up this menu.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8860BB8-FA22-4ACF-BF86-A1CDAD98AAD5}"/>
              </a:ext>
            </a:extLst>
          </p:cNvPr>
          <p:cNvSpPr/>
          <p:nvPr/>
        </p:nvSpPr>
        <p:spPr>
          <a:xfrm>
            <a:off x="9144000" y="3931920"/>
            <a:ext cx="307754" cy="198424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9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13BE-E48F-4699-BF14-018D83E0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Inquiry- Segment Find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10F8E-24D2-472D-8CDA-A98741C98921}"/>
              </a:ext>
            </a:extLst>
          </p:cNvPr>
          <p:cNvSpPr/>
          <p:nvPr/>
        </p:nvSpPr>
        <p:spPr>
          <a:xfrm>
            <a:off x="1353312" y="2816352"/>
            <a:ext cx="204825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F75860-629E-4282-8444-BE8362B91791}"/>
              </a:ext>
            </a:extLst>
          </p:cNvPr>
          <p:cNvSpPr/>
          <p:nvPr/>
        </p:nvSpPr>
        <p:spPr>
          <a:xfrm>
            <a:off x="971419" y="2743200"/>
            <a:ext cx="281309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F272AB-EEFE-455E-BA58-8B1075DD047B}"/>
              </a:ext>
            </a:extLst>
          </p:cNvPr>
          <p:cNvSpPr/>
          <p:nvPr/>
        </p:nvSpPr>
        <p:spPr>
          <a:xfrm>
            <a:off x="3502152" y="2692908"/>
            <a:ext cx="603504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579530-7C10-4FFE-AEBB-767606534C51}"/>
              </a:ext>
            </a:extLst>
          </p:cNvPr>
          <p:cNvSpPr/>
          <p:nvPr/>
        </p:nvSpPr>
        <p:spPr>
          <a:xfrm>
            <a:off x="3610988" y="3185826"/>
            <a:ext cx="906148" cy="325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2AC967-ED54-4D85-9555-615D6DE2A5E1}"/>
              </a:ext>
            </a:extLst>
          </p:cNvPr>
          <p:cNvSpPr/>
          <p:nvPr/>
        </p:nvSpPr>
        <p:spPr>
          <a:xfrm>
            <a:off x="9582912" y="3721608"/>
            <a:ext cx="576072" cy="210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F13581-4C9E-43C9-BAAA-769AC4FB245B}"/>
              </a:ext>
            </a:extLst>
          </p:cNvPr>
          <p:cNvSpPr/>
          <p:nvPr/>
        </p:nvSpPr>
        <p:spPr>
          <a:xfrm>
            <a:off x="6355080" y="2432304"/>
            <a:ext cx="374904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E457B-61C7-49A5-A99D-B9E1AA623BC9}"/>
              </a:ext>
            </a:extLst>
          </p:cNvPr>
          <p:cNvSpPr/>
          <p:nvPr/>
        </p:nvSpPr>
        <p:spPr>
          <a:xfrm>
            <a:off x="4392930" y="2474882"/>
            <a:ext cx="422148" cy="36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638907-67E6-4628-B5E7-6B88F682074E}"/>
              </a:ext>
            </a:extLst>
          </p:cNvPr>
          <p:cNvSpPr/>
          <p:nvPr/>
        </p:nvSpPr>
        <p:spPr>
          <a:xfrm>
            <a:off x="4064062" y="3757325"/>
            <a:ext cx="590234" cy="174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B1ED7-F122-4FD0-8B6C-99F3DC3308FB}"/>
              </a:ext>
            </a:extLst>
          </p:cNvPr>
          <p:cNvSpPr txBox="1"/>
          <p:nvPr/>
        </p:nvSpPr>
        <p:spPr>
          <a:xfrm>
            <a:off x="1353312" y="4848603"/>
            <a:ext cx="346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Use “</a:t>
            </a:r>
            <a:r>
              <a:rPr lang="en-US" b="1" dirty="0"/>
              <a:t>Segment Find</a:t>
            </a:r>
            <a:r>
              <a:rPr lang="en-US" dirty="0"/>
              <a:t>” to look at a specific group of accounts. </a:t>
            </a:r>
          </a:p>
          <a:p>
            <a:r>
              <a:rPr lang="en-US" b="1" dirty="0"/>
              <a:t>Example</a:t>
            </a:r>
            <a:r>
              <a:rPr lang="en-US" dirty="0"/>
              <a:t>: Comp Ed Accounts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B6023-48AC-407E-BC7A-B4D7F24330A8}"/>
              </a:ext>
            </a:extLst>
          </p:cNvPr>
          <p:cNvSpPr txBox="1"/>
          <p:nvPr/>
        </p:nvSpPr>
        <p:spPr>
          <a:xfrm>
            <a:off x="9340737" y="4323879"/>
            <a:ext cx="186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click on “</a:t>
            </a:r>
            <a:r>
              <a:rPr lang="en-US" b="1" dirty="0"/>
              <a:t>Segment Find</a:t>
            </a:r>
            <a:r>
              <a:rPr lang="en-US" dirty="0"/>
              <a:t>” brings up this menu.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8860BB8-FA22-4ACF-BF86-A1CDAD98AAD5}"/>
              </a:ext>
            </a:extLst>
          </p:cNvPr>
          <p:cNvSpPr/>
          <p:nvPr/>
        </p:nvSpPr>
        <p:spPr>
          <a:xfrm>
            <a:off x="9144000" y="3931920"/>
            <a:ext cx="307754" cy="198424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EB6DF0EA-2BBA-4091-949F-9FC48530F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5257800" cy="4351338"/>
          </a:xfrm>
          <a:prstGeom prst="rect">
            <a:avLst/>
          </a:prstGeo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EEB3C3BF-BBA1-4130-B1ED-B04BBCC815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2738" y="1825625"/>
            <a:ext cx="4913376" cy="435133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37E491-9BC8-4C3E-82B5-7F20838FEBF3}"/>
              </a:ext>
            </a:extLst>
          </p:cNvPr>
          <p:cNvCxnSpPr>
            <a:cxnSpLocks/>
          </p:cNvCxnSpPr>
          <p:nvPr/>
        </p:nvCxnSpPr>
        <p:spPr>
          <a:xfrm flipH="1">
            <a:off x="3841349" y="4007421"/>
            <a:ext cx="3309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1493F6-3146-479F-95C0-E5B943FFCF4A}"/>
              </a:ext>
            </a:extLst>
          </p:cNvPr>
          <p:cNvCxnSpPr>
            <a:cxnSpLocks/>
          </p:cNvCxnSpPr>
          <p:nvPr/>
        </p:nvCxnSpPr>
        <p:spPr>
          <a:xfrm flipH="1">
            <a:off x="3841349" y="4143043"/>
            <a:ext cx="3309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79A0436-46BB-49B8-86C6-E8C254CC5493}"/>
              </a:ext>
            </a:extLst>
          </p:cNvPr>
          <p:cNvCxnSpPr>
            <a:cxnSpLocks/>
          </p:cNvCxnSpPr>
          <p:nvPr/>
        </p:nvCxnSpPr>
        <p:spPr>
          <a:xfrm flipH="1">
            <a:off x="3841349" y="4278665"/>
            <a:ext cx="3309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6AA01A-765C-4582-84B3-AB48AFBA64AA}"/>
              </a:ext>
            </a:extLst>
          </p:cNvPr>
          <p:cNvCxnSpPr>
            <a:cxnSpLocks/>
          </p:cNvCxnSpPr>
          <p:nvPr/>
        </p:nvCxnSpPr>
        <p:spPr>
          <a:xfrm flipH="1">
            <a:off x="3841349" y="4699513"/>
            <a:ext cx="3309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FE54BA1-0898-40E9-A15D-4B95CE4557E4}"/>
              </a:ext>
            </a:extLst>
          </p:cNvPr>
          <p:cNvSpPr/>
          <p:nvPr/>
        </p:nvSpPr>
        <p:spPr>
          <a:xfrm>
            <a:off x="889191" y="4004956"/>
            <a:ext cx="536937" cy="246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0E0AC-EE4E-41BF-A599-1D416D3AED71}"/>
              </a:ext>
            </a:extLst>
          </p:cNvPr>
          <p:cNvSpPr txBox="1"/>
          <p:nvPr/>
        </p:nvSpPr>
        <p:spPr>
          <a:xfrm>
            <a:off x="4277390" y="3464398"/>
            <a:ext cx="18186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By clicking on the three dots next to </a:t>
            </a:r>
            <a:r>
              <a:rPr lang="en-US" sz="1600" b="1" dirty="0"/>
              <a:t>“Function”, </a:t>
            </a:r>
            <a:r>
              <a:rPr lang="en-US" sz="1600" dirty="0"/>
              <a:t>a menu of all available functions will pop up.  You can do this for each segment.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661D-18E9-4953-B6E4-92B4113605F1}"/>
              </a:ext>
            </a:extLst>
          </p:cNvPr>
          <p:cNvSpPr txBox="1"/>
          <p:nvPr/>
        </p:nvSpPr>
        <p:spPr>
          <a:xfrm>
            <a:off x="9870948" y="3575963"/>
            <a:ext cx="1124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You can export these lists to EXCEL by clicking on the EXCEL button (CIRCLED ABOVE).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927C88-2026-4644-A44F-9DB5CD14E162}"/>
              </a:ext>
            </a:extLst>
          </p:cNvPr>
          <p:cNvSpPr/>
          <p:nvPr/>
        </p:nvSpPr>
        <p:spPr>
          <a:xfrm>
            <a:off x="10597856" y="2775174"/>
            <a:ext cx="702842" cy="599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2D35766A-D4A4-4B6D-BE89-168DCA756FB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7514" y="3522613"/>
            <a:ext cx="827566" cy="7292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113BE-E48F-4699-BF14-018D83E0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Inquiry- Segment Find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10F8E-24D2-472D-8CDA-A98741C98921}"/>
              </a:ext>
            </a:extLst>
          </p:cNvPr>
          <p:cNvSpPr/>
          <p:nvPr/>
        </p:nvSpPr>
        <p:spPr>
          <a:xfrm>
            <a:off x="1353312" y="2816352"/>
            <a:ext cx="204825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F75860-629E-4282-8444-BE8362B91791}"/>
              </a:ext>
            </a:extLst>
          </p:cNvPr>
          <p:cNvSpPr/>
          <p:nvPr/>
        </p:nvSpPr>
        <p:spPr>
          <a:xfrm>
            <a:off x="971419" y="2743200"/>
            <a:ext cx="281309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F272AB-EEFE-455E-BA58-8B1075DD047B}"/>
              </a:ext>
            </a:extLst>
          </p:cNvPr>
          <p:cNvSpPr/>
          <p:nvPr/>
        </p:nvSpPr>
        <p:spPr>
          <a:xfrm>
            <a:off x="3502152" y="2692908"/>
            <a:ext cx="603504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579530-7C10-4FFE-AEBB-767606534C51}"/>
              </a:ext>
            </a:extLst>
          </p:cNvPr>
          <p:cNvSpPr/>
          <p:nvPr/>
        </p:nvSpPr>
        <p:spPr>
          <a:xfrm>
            <a:off x="3610988" y="3185826"/>
            <a:ext cx="906148" cy="325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2AC967-ED54-4D85-9555-615D6DE2A5E1}"/>
              </a:ext>
            </a:extLst>
          </p:cNvPr>
          <p:cNvSpPr/>
          <p:nvPr/>
        </p:nvSpPr>
        <p:spPr>
          <a:xfrm>
            <a:off x="9582912" y="3721608"/>
            <a:ext cx="576072" cy="210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F13581-4C9E-43C9-BAAA-769AC4FB245B}"/>
              </a:ext>
            </a:extLst>
          </p:cNvPr>
          <p:cNvSpPr/>
          <p:nvPr/>
        </p:nvSpPr>
        <p:spPr>
          <a:xfrm>
            <a:off x="6355080" y="2432304"/>
            <a:ext cx="374904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E457B-61C7-49A5-A99D-B9E1AA623BC9}"/>
              </a:ext>
            </a:extLst>
          </p:cNvPr>
          <p:cNvSpPr/>
          <p:nvPr/>
        </p:nvSpPr>
        <p:spPr>
          <a:xfrm>
            <a:off x="4392930" y="2474882"/>
            <a:ext cx="422148" cy="365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638907-67E6-4628-B5E7-6B88F682074E}"/>
              </a:ext>
            </a:extLst>
          </p:cNvPr>
          <p:cNvSpPr/>
          <p:nvPr/>
        </p:nvSpPr>
        <p:spPr>
          <a:xfrm>
            <a:off x="4064062" y="3757325"/>
            <a:ext cx="590234" cy="1745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FB1ED7-F122-4FD0-8B6C-99F3DC3308FB}"/>
              </a:ext>
            </a:extLst>
          </p:cNvPr>
          <p:cNvSpPr txBox="1"/>
          <p:nvPr/>
        </p:nvSpPr>
        <p:spPr>
          <a:xfrm>
            <a:off x="1353312" y="4848603"/>
            <a:ext cx="3461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Use “</a:t>
            </a:r>
            <a:r>
              <a:rPr lang="en-US" b="1" dirty="0"/>
              <a:t>Segment Find</a:t>
            </a:r>
            <a:r>
              <a:rPr lang="en-US" dirty="0"/>
              <a:t>” to look at a specific group of accounts. </a:t>
            </a:r>
          </a:p>
          <a:p>
            <a:r>
              <a:rPr lang="en-US" b="1" dirty="0"/>
              <a:t>Example</a:t>
            </a:r>
            <a:r>
              <a:rPr lang="en-US" dirty="0"/>
              <a:t>: Comp Ed Accounts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B6023-48AC-407E-BC7A-B4D7F24330A8}"/>
              </a:ext>
            </a:extLst>
          </p:cNvPr>
          <p:cNvSpPr txBox="1"/>
          <p:nvPr/>
        </p:nvSpPr>
        <p:spPr>
          <a:xfrm>
            <a:off x="9340737" y="4323879"/>
            <a:ext cx="186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click on “</a:t>
            </a:r>
            <a:r>
              <a:rPr lang="en-US" b="1" dirty="0"/>
              <a:t>Segment Find</a:t>
            </a:r>
            <a:r>
              <a:rPr lang="en-US" dirty="0"/>
              <a:t>” brings up this menu.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E8860BB8-FA22-4ACF-BF86-A1CDAD98AAD5}"/>
              </a:ext>
            </a:extLst>
          </p:cNvPr>
          <p:cNvSpPr/>
          <p:nvPr/>
        </p:nvSpPr>
        <p:spPr>
          <a:xfrm>
            <a:off x="9144000" y="3931920"/>
            <a:ext cx="307754" cy="198424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E54BA1-0898-40E9-A15D-4B95CE4557E4}"/>
              </a:ext>
            </a:extLst>
          </p:cNvPr>
          <p:cNvSpPr/>
          <p:nvPr/>
        </p:nvSpPr>
        <p:spPr>
          <a:xfrm>
            <a:off x="889191" y="4004956"/>
            <a:ext cx="536937" cy="2468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C661D-18E9-4953-B6E4-92B4113605F1}"/>
              </a:ext>
            </a:extLst>
          </p:cNvPr>
          <p:cNvSpPr txBox="1"/>
          <p:nvPr/>
        </p:nvSpPr>
        <p:spPr>
          <a:xfrm>
            <a:off x="9870948" y="3575963"/>
            <a:ext cx="1124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You can export these lists to EXCEL by clicking on the EXCEL button (CIRCLED ABOVE).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927C88-2026-4644-A44F-9DB5CD14E162}"/>
              </a:ext>
            </a:extLst>
          </p:cNvPr>
          <p:cNvSpPr/>
          <p:nvPr/>
        </p:nvSpPr>
        <p:spPr>
          <a:xfrm>
            <a:off x="10597856" y="2775174"/>
            <a:ext cx="702842" cy="599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Content Placeholder 30">
            <a:extLst>
              <a:ext uri="{FF2B5EF4-FFF2-40B4-BE49-F238E27FC236}">
                <a16:creationId xmlns:a16="http://schemas.microsoft.com/office/drawing/2014/main" id="{2A737B91-5A8D-4505-8A6A-AC41033266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0055" y="1825625"/>
            <a:ext cx="5133743" cy="4351338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48AA1680-8FC2-4485-ADB9-38736FE22A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1" y="1825625"/>
            <a:ext cx="5085612" cy="435133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2AA6F1E-0C08-4015-9D5B-0F0DCBBE41F6}"/>
              </a:ext>
            </a:extLst>
          </p:cNvPr>
          <p:cNvSpPr txBox="1"/>
          <p:nvPr/>
        </p:nvSpPr>
        <p:spPr>
          <a:xfrm>
            <a:off x="3828174" y="3854022"/>
            <a:ext cx="1551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By using the vertical bars between your selections, you’re able to grab specific account segments and only those segments.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433FF9-1C5D-4690-841B-C6E993EBEB68}"/>
              </a:ext>
            </a:extLst>
          </p:cNvPr>
          <p:cNvSpPr/>
          <p:nvPr/>
        </p:nvSpPr>
        <p:spPr>
          <a:xfrm>
            <a:off x="1943560" y="3666912"/>
            <a:ext cx="658530" cy="550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C571B9-962B-4DF3-BF40-1422CF804596}"/>
              </a:ext>
            </a:extLst>
          </p:cNvPr>
          <p:cNvSpPr/>
          <p:nvPr/>
        </p:nvSpPr>
        <p:spPr>
          <a:xfrm>
            <a:off x="7324680" y="3511295"/>
            <a:ext cx="914400" cy="8125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7B72D-CBF4-4124-B960-089FED64F510}"/>
              </a:ext>
            </a:extLst>
          </p:cNvPr>
          <p:cNvSpPr txBox="1"/>
          <p:nvPr/>
        </p:nvSpPr>
        <p:spPr>
          <a:xfrm>
            <a:off x="9207962" y="3971440"/>
            <a:ext cx="1902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By using the colon or asterisk, you can grab a range of account segments.</a:t>
            </a:r>
          </a:p>
        </p:txBody>
      </p:sp>
    </p:spTree>
    <p:extLst>
      <p:ext uri="{BB962C8B-B14F-4D97-AF65-F5344CB8AC3E}">
        <p14:creationId xmlns:p14="http://schemas.microsoft.com/office/powerpoint/2010/main" val="398555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9303-BEED-46C9-BF4C-FE7EBA23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Inquiry- Account Detail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40452FF-D9D5-452E-A6D1-0D17F2072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9332" y="1690688"/>
            <a:ext cx="5933336" cy="479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85F19C-ED76-4C41-98DA-B8F5D635841E}"/>
              </a:ext>
            </a:extLst>
          </p:cNvPr>
          <p:cNvSpPr/>
          <p:nvPr/>
        </p:nvSpPr>
        <p:spPr>
          <a:xfrm>
            <a:off x="3129333" y="3590488"/>
            <a:ext cx="5158990" cy="133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9CB94B-7594-498F-845F-F615CC200C1A}"/>
              </a:ext>
            </a:extLst>
          </p:cNvPr>
          <p:cNvSpPr txBox="1"/>
          <p:nvPr/>
        </p:nvSpPr>
        <p:spPr>
          <a:xfrm>
            <a:off x="750005" y="2660650"/>
            <a:ext cx="158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“What’s the difference between Original and Revised Budget?”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2DE89-72BA-42D1-9F91-F7AEC71FBCE5}"/>
              </a:ext>
            </a:extLst>
          </p:cNvPr>
          <p:cNvSpPr txBox="1"/>
          <p:nvPr/>
        </p:nvSpPr>
        <p:spPr>
          <a:xfrm>
            <a:off x="9655728" y="3129094"/>
            <a:ext cx="162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“What is my true available balance?”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99FE77-52A8-46E1-BDBD-EB90CEE90459}"/>
              </a:ext>
            </a:extLst>
          </p:cNvPr>
          <p:cNvSpPr txBox="1"/>
          <p:nvPr/>
        </p:nvSpPr>
        <p:spPr>
          <a:xfrm>
            <a:off x="9841195" y="4490555"/>
            <a:ext cx="1512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accent1"/>
                </a:solidFill>
              </a:rPr>
              <a:t>“How do I see the details of my expenses?”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F0C4-1FEA-48EF-BCBB-97FF1634BF24}"/>
              </a:ext>
            </a:extLst>
          </p:cNvPr>
          <p:cNvSpPr txBox="1"/>
          <p:nvPr/>
        </p:nvSpPr>
        <p:spPr>
          <a:xfrm>
            <a:off x="1068224" y="4982646"/>
            <a:ext cx="1790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accent1"/>
                </a:solidFill>
              </a:rPr>
              <a:t>“What is ACTUAL?”</a:t>
            </a:r>
          </a:p>
        </p:txBody>
      </p:sp>
    </p:spTree>
    <p:extLst>
      <p:ext uri="{BB962C8B-B14F-4D97-AF65-F5344CB8AC3E}">
        <p14:creationId xmlns:p14="http://schemas.microsoft.com/office/powerpoint/2010/main" val="336274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B4C7-3833-4937-87CA-B395C3026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Inquiry- Account Detail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E22B37-7E19-445C-856D-2CC3005497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4883" y="2021748"/>
            <a:ext cx="5181601" cy="39108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60F0AF-F56F-4D1B-8B56-1A8C067216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21748"/>
            <a:ext cx="5246289" cy="391087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B911969-E45C-4A57-A847-88D1876E6237}"/>
              </a:ext>
            </a:extLst>
          </p:cNvPr>
          <p:cNvSpPr/>
          <p:nvPr/>
        </p:nvSpPr>
        <p:spPr>
          <a:xfrm>
            <a:off x="7994708" y="2231472"/>
            <a:ext cx="335560" cy="3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1A67BDF-B14D-4952-AC71-3E34852F9383}"/>
              </a:ext>
            </a:extLst>
          </p:cNvPr>
          <p:cNvSpPr/>
          <p:nvPr/>
        </p:nvSpPr>
        <p:spPr>
          <a:xfrm>
            <a:off x="7572836" y="2231472"/>
            <a:ext cx="335560" cy="385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A89A69-055D-4C47-A1E4-CE3095D05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199" y="4957893"/>
            <a:ext cx="5181601" cy="636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3AB4B3-5CA5-43FF-98E9-371F5F5B4121}"/>
              </a:ext>
            </a:extLst>
          </p:cNvPr>
          <p:cNvSpPr txBox="1"/>
          <p:nvPr/>
        </p:nvSpPr>
        <p:spPr>
          <a:xfrm>
            <a:off x="6748200" y="4614246"/>
            <a:ext cx="3746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**This is a magnified view of your ribbon (below)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FC1B05F4-4ADC-4A0B-A26D-3E21C12B8998}"/>
              </a:ext>
            </a:extLst>
          </p:cNvPr>
          <p:cNvSpPr/>
          <p:nvPr/>
        </p:nvSpPr>
        <p:spPr>
          <a:xfrm>
            <a:off x="10494418" y="4596310"/>
            <a:ext cx="484632" cy="34364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4566F7D-2FFB-4E2A-98C9-3D8F5C4D35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88311" y="3728626"/>
            <a:ext cx="2674688" cy="51620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>
            <a:extLst>
              <a:ext uri="{FF2B5EF4-FFF2-40B4-BE49-F238E27FC236}">
                <a16:creationId xmlns:a16="http://schemas.microsoft.com/office/drawing/2014/main" id="{ECE7967A-0339-41C7-B3BC-CC2C4AB1EDE2}"/>
              </a:ext>
            </a:extLst>
          </p:cNvPr>
          <p:cNvSpPr/>
          <p:nvPr/>
        </p:nvSpPr>
        <p:spPr>
          <a:xfrm rot="16200000">
            <a:off x="8719536" y="983723"/>
            <a:ext cx="68756" cy="500823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96E7AA-32D4-485C-87A5-979F2CBDBCD2}"/>
              </a:ext>
            </a:extLst>
          </p:cNvPr>
          <p:cNvCxnSpPr>
            <a:cxnSpLocks/>
          </p:cNvCxnSpPr>
          <p:nvPr/>
        </p:nvCxnSpPr>
        <p:spPr>
          <a:xfrm flipH="1">
            <a:off x="8745525" y="3522217"/>
            <a:ext cx="1" cy="1521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us Sign 55">
            <a:extLst>
              <a:ext uri="{FF2B5EF4-FFF2-40B4-BE49-F238E27FC236}">
                <a16:creationId xmlns:a16="http://schemas.microsoft.com/office/drawing/2014/main" id="{AE7E586F-99F3-4FA6-AF6E-D8598FCFA37D}"/>
              </a:ext>
            </a:extLst>
          </p:cNvPr>
          <p:cNvSpPr/>
          <p:nvPr/>
        </p:nvSpPr>
        <p:spPr>
          <a:xfrm>
            <a:off x="1979803" y="3316546"/>
            <a:ext cx="260058" cy="20567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Sign 56">
            <a:extLst>
              <a:ext uri="{FF2B5EF4-FFF2-40B4-BE49-F238E27FC236}">
                <a16:creationId xmlns:a16="http://schemas.microsoft.com/office/drawing/2014/main" id="{F8CC181E-9968-4DB4-AEA0-600ADC4D302B}"/>
              </a:ext>
            </a:extLst>
          </p:cNvPr>
          <p:cNvSpPr/>
          <p:nvPr/>
        </p:nvSpPr>
        <p:spPr>
          <a:xfrm>
            <a:off x="2109831" y="3598297"/>
            <a:ext cx="260059" cy="205671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Equals 57">
            <a:extLst>
              <a:ext uri="{FF2B5EF4-FFF2-40B4-BE49-F238E27FC236}">
                <a16:creationId xmlns:a16="http://schemas.microsoft.com/office/drawing/2014/main" id="{34EB74DA-5CBA-45C7-98DB-FDA7CAF0FACF}"/>
              </a:ext>
            </a:extLst>
          </p:cNvPr>
          <p:cNvSpPr/>
          <p:nvPr/>
        </p:nvSpPr>
        <p:spPr>
          <a:xfrm>
            <a:off x="2366767" y="3848703"/>
            <a:ext cx="260059" cy="276050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5F771D-C210-4538-BB85-05F01E23CC6D}"/>
              </a:ext>
            </a:extLst>
          </p:cNvPr>
          <p:cNvSpPr txBox="1"/>
          <p:nvPr/>
        </p:nvSpPr>
        <p:spPr>
          <a:xfrm>
            <a:off x="7425655" y="3811369"/>
            <a:ext cx="4225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Each yellow folder has the detail of the amount.</a:t>
            </a:r>
          </a:p>
        </p:txBody>
      </p:sp>
    </p:spTree>
    <p:extLst>
      <p:ext uri="{BB962C8B-B14F-4D97-AF65-F5344CB8AC3E}">
        <p14:creationId xmlns:p14="http://schemas.microsoft.com/office/powerpoint/2010/main" val="1880221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F14B-164A-42FD-84B5-764BCC48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Transfers-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04EC0-1AF5-43AD-B544-D02A4D1B9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WHOLE dollars </a:t>
            </a:r>
            <a:r>
              <a:rPr lang="en-US" dirty="0"/>
              <a:t>only in your transfer amounts (no pennies or change).</a:t>
            </a:r>
          </a:p>
          <a:p>
            <a:pPr lvl="1"/>
            <a:r>
              <a:rPr lang="en-US" dirty="0"/>
              <a:t>One and only exception is SAF (Student Activity Funds).</a:t>
            </a:r>
          </a:p>
          <a:p>
            <a:pPr lvl="1"/>
            <a:r>
              <a:rPr lang="en-US" dirty="0"/>
              <a:t>Transfers with pennies will be rejected.</a:t>
            </a:r>
          </a:p>
          <a:p>
            <a:pPr lvl="1"/>
            <a:endParaRPr lang="en-US" dirty="0"/>
          </a:p>
          <a:p>
            <a:r>
              <a:rPr lang="en-US" dirty="0"/>
              <a:t>Cross function transfers require Board approval.</a:t>
            </a:r>
          </a:p>
          <a:p>
            <a:pPr lvl="1"/>
            <a:r>
              <a:rPr lang="en-US" dirty="0"/>
              <a:t>Generally, approval happens once a month.</a:t>
            </a:r>
          </a:p>
          <a:p>
            <a:pPr lvl="1"/>
            <a:r>
              <a:rPr lang="en-US" dirty="0"/>
              <a:t>After Board approval, the transfers will be posted.</a:t>
            </a:r>
          </a:p>
          <a:p>
            <a:pPr lvl="1"/>
            <a:endParaRPr lang="en-US" dirty="0"/>
          </a:p>
          <a:p>
            <a:r>
              <a:rPr lang="en-US" dirty="0"/>
              <a:t>Absolutely no cross fund transfers allowed.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8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8057-157F-42D0-92C3-ECF715CD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MUNIS- Budget 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22446-1074-45DA-83A8-3F00036EF2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8325" y="1825625"/>
            <a:ext cx="4941349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8522F2-9651-4E37-91B4-4CA665DC0E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88174"/>
            <a:ext cx="5181600" cy="41759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F61D6B1-CE5C-4F2B-862F-A0666332EF05}"/>
              </a:ext>
            </a:extLst>
          </p:cNvPr>
          <p:cNvSpPr/>
          <p:nvPr/>
        </p:nvSpPr>
        <p:spPr>
          <a:xfrm>
            <a:off x="958325" y="2743199"/>
            <a:ext cx="300024" cy="293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491212-4984-42AE-87BC-DA5B77E8803B}"/>
              </a:ext>
            </a:extLst>
          </p:cNvPr>
          <p:cNvSpPr/>
          <p:nvPr/>
        </p:nvSpPr>
        <p:spPr>
          <a:xfrm>
            <a:off x="3493198" y="2677485"/>
            <a:ext cx="600629" cy="293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72ED27-BCFD-413D-B3FF-BF6DEA10C1DB}"/>
              </a:ext>
            </a:extLst>
          </p:cNvPr>
          <p:cNvSpPr/>
          <p:nvPr/>
        </p:nvSpPr>
        <p:spPr>
          <a:xfrm>
            <a:off x="3695931" y="3215778"/>
            <a:ext cx="1270352" cy="2936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68DDFA1-5855-419B-8306-75B5AF02C094}"/>
              </a:ext>
            </a:extLst>
          </p:cNvPr>
          <p:cNvSpPr/>
          <p:nvPr/>
        </p:nvSpPr>
        <p:spPr>
          <a:xfrm>
            <a:off x="1375794" y="2971100"/>
            <a:ext cx="1921079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02B1A6-D338-4CE9-8E1B-17F337F1EE45}"/>
              </a:ext>
            </a:extLst>
          </p:cNvPr>
          <p:cNvSpPr/>
          <p:nvPr/>
        </p:nvSpPr>
        <p:spPr>
          <a:xfrm>
            <a:off x="6702804" y="2466363"/>
            <a:ext cx="444616" cy="3942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CF90B-E06A-4A6C-BFD9-5A3CA68B484A}"/>
              </a:ext>
            </a:extLst>
          </p:cNvPr>
          <p:cNvSpPr txBox="1"/>
          <p:nvPr/>
        </p:nvSpPr>
        <p:spPr>
          <a:xfrm>
            <a:off x="8637280" y="2996048"/>
            <a:ext cx="2222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One</a:t>
            </a:r>
            <a:r>
              <a:rPr lang="en-US" dirty="0"/>
              <a:t>: Click “</a:t>
            </a:r>
            <a:r>
              <a:rPr lang="en-US" b="1" dirty="0"/>
              <a:t>Add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358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B65E-5195-4A1E-8CD0-D73F72DA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MUNIS- Budget 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719125-0930-44AB-9EC2-27C575945D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435133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4C115-99FA-4FCA-ABA4-7690B7679B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599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7D8E0-8125-40FF-93FD-1FED5BC638B6}"/>
              </a:ext>
            </a:extLst>
          </p:cNvPr>
          <p:cNvSpPr txBox="1"/>
          <p:nvPr/>
        </p:nvSpPr>
        <p:spPr>
          <a:xfrm>
            <a:off x="4191001" y="3353499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Step Two: </a:t>
            </a:r>
            <a:r>
              <a:rPr lang="en-US" sz="1600" dirty="0"/>
              <a:t>Most fields will default.  Ensure fields are correct.  Enter “</a:t>
            </a:r>
            <a:r>
              <a:rPr lang="en-US" sz="1600" b="1" dirty="0"/>
              <a:t>short description</a:t>
            </a:r>
            <a:r>
              <a:rPr lang="en-US" sz="1600" dirty="0"/>
              <a:t>”.  All fields with a red star (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/>
              <a:t>) must be populated.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9BEBCA-64C7-415D-B369-BECE4BA8BBEC}"/>
              </a:ext>
            </a:extLst>
          </p:cNvPr>
          <p:cNvSpPr/>
          <p:nvPr/>
        </p:nvSpPr>
        <p:spPr>
          <a:xfrm>
            <a:off x="1300294" y="2650921"/>
            <a:ext cx="570452" cy="553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A6087-AE84-47A7-9CE8-4A6DFDA3FC8F}"/>
              </a:ext>
            </a:extLst>
          </p:cNvPr>
          <p:cNvSpPr txBox="1"/>
          <p:nvPr/>
        </p:nvSpPr>
        <p:spPr>
          <a:xfrm>
            <a:off x="2478377" y="2743092"/>
            <a:ext cx="268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Three: </a:t>
            </a:r>
            <a:r>
              <a:rPr lang="en-US" dirty="0"/>
              <a:t>Click “</a:t>
            </a:r>
            <a:r>
              <a:rPr lang="en-US" b="1" dirty="0"/>
              <a:t>Accept</a:t>
            </a:r>
            <a:r>
              <a:rPr lang="en-US" dirty="0"/>
              <a:t>”.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B78EBA-77A0-46BF-974B-4A5117BD10EB}"/>
              </a:ext>
            </a:extLst>
          </p:cNvPr>
          <p:cNvSpPr txBox="1"/>
          <p:nvPr/>
        </p:nvSpPr>
        <p:spPr>
          <a:xfrm>
            <a:off x="6425967" y="3707934"/>
            <a:ext cx="443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Four: </a:t>
            </a:r>
            <a:r>
              <a:rPr lang="en-US" dirty="0"/>
              <a:t>Enter “</a:t>
            </a:r>
            <a:r>
              <a:rPr lang="en-US" b="1" dirty="0"/>
              <a:t>Account Number</a:t>
            </a:r>
            <a:r>
              <a:rPr lang="en-US" dirty="0"/>
              <a:t>”&gt; Enter I/D or </a:t>
            </a:r>
            <a:r>
              <a:rPr lang="en-US" b="1" dirty="0"/>
              <a:t>Increase/Decrease</a:t>
            </a:r>
            <a:r>
              <a:rPr lang="en-US" dirty="0"/>
              <a:t>&gt; Enter </a:t>
            </a:r>
            <a:r>
              <a:rPr lang="en-US" b="1" dirty="0"/>
              <a:t>Amount</a:t>
            </a:r>
            <a:r>
              <a:rPr lang="en-US" dirty="0"/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261E7E-621E-43F2-B02C-519C50CB8A45}"/>
              </a:ext>
            </a:extLst>
          </p:cNvPr>
          <p:cNvSpPr/>
          <p:nvPr/>
        </p:nvSpPr>
        <p:spPr>
          <a:xfrm>
            <a:off x="6096000" y="5415601"/>
            <a:ext cx="834639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C763E7A-E561-459B-BF3C-49C461FEB0CB}"/>
              </a:ext>
            </a:extLst>
          </p:cNvPr>
          <p:cNvSpPr/>
          <p:nvPr/>
        </p:nvSpPr>
        <p:spPr>
          <a:xfrm>
            <a:off x="7814949" y="3033757"/>
            <a:ext cx="279379" cy="3197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592CFF-0F87-4F85-A642-45B24B7DBCD3}"/>
              </a:ext>
            </a:extLst>
          </p:cNvPr>
          <p:cNvSpPr/>
          <p:nvPr/>
        </p:nvSpPr>
        <p:spPr>
          <a:xfrm>
            <a:off x="10496904" y="3033757"/>
            <a:ext cx="279379" cy="3197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C96C899-DB28-44E1-9168-020037531402}"/>
              </a:ext>
            </a:extLst>
          </p:cNvPr>
          <p:cNvSpPr/>
          <p:nvPr/>
        </p:nvSpPr>
        <p:spPr>
          <a:xfrm>
            <a:off x="10930601" y="3033757"/>
            <a:ext cx="279379" cy="31974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B69D8-C1D3-437A-A278-FC9556532489}"/>
              </a:ext>
            </a:extLst>
          </p:cNvPr>
          <p:cNvSpPr txBox="1"/>
          <p:nvPr/>
        </p:nvSpPr>
        <p:spPr>
          <a:xfrm>
            <a:off x="7006838" y="5554100"/>
            <a:ext cx="363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These amounts should match.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FA5214-9D52-4F16-9ABB-5AD3C13B109C}"/>
              </a:ext>
            </a:extLst>
          </p:cNvPr>
          <p:cNvCxnSpPr>
            <a:cxnSpLocks/>
          </p:cNvCxnSpPr>
          <p:nvPr/>
        </p:nvCxnSpPr>
        <p:spPr>
          <a:xfrm flipH="1">
            <a:off x="6930639" y="5923432"/>
            <a:ext cx="350526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1EB94-6344-4915-80BD-9BA623A6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MUNIS- Budget 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EF622-D431-4D32-B37D-1EDCB3F145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1318" y="1825625"/>
            <a:ext cx="4835363" cy="435133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8686C06-FA0C-42D5-B8B6-E290D0C0E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34988" y="1825625"/>
            <a:ext cx="5318812" cy="43513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E9B28-1512-45C0-9E12-B21B0E1F7C56}"/>
              </a:ext>
            </a:extLst>
          </p:cNvPr>
          <p:cNvSpPr txBox="1"/>
          <p:nvPr/>
        </p:nvSpPr>
        <p:spPr>
          <a:xfrm>
            <a:off x="1011318" y="3191796"/>
            <a:ext cx="2588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**Ignore “</a:t>
            </a:r>
            <a:r>
              <a:rPr lang="en-US" b="1" dirty="0"/>
              <a:t>Project String</a:t>
            </a:r>
            <a:r>
              <a:rPr lang="en-US" dirty="0"/>
              <a:t>”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916FE8-610D-4DB9-9CF5-688FC3865DD1}"/>
              </a:ext>
            </a:extLst>
          </p:cNvPr>
          <p:cNvSpPr/>
          <p:nvPr/>
        </p:nvSpPr>
        <p:spPr>
          <a:xfrm>
            <a:off x="5651511" y="3028642"/>
            <a:ext cx="271117" cy="268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C4C15-FE67-47A9-8C5F-89ED91AAEE56}"/>
              </a:ext>
            </a:extLst>
          </p:cNvPr>
          <p:cNvSpPr txBox="1"/>
          <p:nvPr/>
        </p:nvSpPr>
        <p:spPr>
          <a:xfrm>
            <a:off x="1612909" y="3726970"/>
            <a:ext cx="4233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Use the “three dots” (circled red above) on account number if you’re unsure of account or how to enter between the dashes.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52454-2157-421C-9181-380007680291}"/>
              </a:ext>
            </a:extLst>
          </p:cNvPr>
          <p:cNvSpPr txBox="1"/>
          <p:nvPr/>
        </p:nvSpPr>
        <p:spPr>
          <a:xfrm>
            <a:off x="6624252" y="5102388"/>
            <a:ext cx="472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Warnings will appear if you are transferring more than the account balance.</a:t>
            </a:r>
          </a:p>
        </p:txBody>
      </p:sp>
    </p:spTree>
    <p:extLst>
      <p:ext uri="{BB962C8B-B14F-4D97-AF65-F5344CB8AC3E}">
        <p14:creationId xmlns:p14="http://schemas.microsoft.com/office/powerpoint/2010/main" val="3733656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73A5-7618-455F-A490-6730DE81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MUNIS- Budget Transfers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9DDB5B-FBF5-46E8-B5A5-F6D18463DA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5181600" cy="4351337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04C0D06-A364-4305-8845-518F29508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4"/>
            <a:ext cx="5181600" cy="435133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65E0CDC-6837-4A54-9A6D-B8C823150526}"/>
              </a:ext>
            </a:extLst>
          </p:cNvPr>
          <p:cNvSpPr/>
          <p:nvPr/>
        </p:nvSpPr>
        <p:spPr>
          <a:xfrm>
            <a:off x="838200" y="5436065"/>
            <a:ext cx="755708" cy="5620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AF6E1F-CE77-418E-847E-FF9E3810F30C}"/>
              </a:ext>
            </a:extLst>
          </p:cNvPr>
          <p:cNvSpPr/>
          <p:nvPr/>
        </p:nvSpPr>
        <p:spPr>
          <a:xfrm>
            <a:off x="838200" y="2038525"/>
            <a:ext cx="252369" cy="4544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4CACB-871C-4652-B4A0-2401160DA1B3}"/>
              </a:ext>
            </a:extLst>
          </p:cNvPr>
          <p:cNvSpPr txBox="1"/>
          <p:nvPr/>
        </p:nvSpPr>
        <p:spPr>
          <a:xfrm>
            <a:off x="1166070" y="3640822"/>
            <a:ext cx="429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Five: </a:t>
            </a:r>
            <a:r>
              <a:rPr lang="en-US" dirty="0"/>
              <a:t>Double check amounts are correct and matching.  Double check proper accounts are reflected. &gt; Click </a:t>
            </a:r>
            <a:r>
              <a:rPr lang="en-US" b="1" dirty="0"/>
              <a:t>“Back” </a:t>
            </a:r>
            <a:r>
              <a:rPr lang="en-US" dirty="0"/>
              <a:t>button.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956D9-DC2B-4633-85D0-EA7EA3A221D7}"/>
              </a:ext>
            </a:extLst>
          </p:cNvPr>
          <p:cNvSpPr txBox="1"/>
          <p:nvPr/>
        </p:nvSpPr>
        <p:spPr>
          <a:xfrm>
            <a:off x="8535099" y="2780572"/>
            <a:ext cx="281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Six: </a:t>
            </a:r>
            <a:r>
              <a:rPr lang="en-US" dirty="0"/>
              <a:t>Click the </a:t>
            </a:r>
            <a:r>
              <a:rPr lang="en-US" b="1" dirty="0"/>
              <a:t>“Release” </a:t>
            </a:r>
            <a:r>
              <a:rPr lang="en-US" dirty="0"/>
              <a:t>button.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49915B-90DC-459B-BBC0-F728669EA1A6}"/>
              </a:ext>
            </a:extLst>
          </p:cNvPr>
          <p:cNvSpPr/>
          <p:nvPr/>
        </p:nvSpPr>
        <p:spPr>
          <a:xfrm>
            <a:off x="10326847" y="2142298"/>
            <a:ext cx="528507" cy="503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210B71-07A9-44E3-B3E2-5E26B018252A}"/>
              </a:ext>
            </a:extLst>
          </p:cNvPr>
          <p:cNvSpPr txBox="1"/>
          <p:nvPr/>
        </p:nvSpPr>
        <p:spPr>
          <a:xfrm>
            <a:off x="8629125" y="4120484"/>
            <a:ext cx="263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“Amendment Status” </a:t>
            </a:r>
            <a:r>
              <a:rPr lang="en-US" dirty="0"/>
              <a:t>will change to </a:t>
            </a:r>
            <a:r>
              <a:rPr lang="en-US" b="1" dirty="0"/>
              <a:t>“Pending Approval” </a:t>
            </a:r>
            <a:r>
              <a:rPr lang="en-US" dirty="0"/>
              <a:t>after clicking </a:t>
            </a:r>
            <a:r>
              <a:rPr lang="en-US" b="1" dirty="0"/>
              <a:t>“Release”.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D4D0D5-4932-4168-A760-96596A9F0A9F}"/>
              </a:ext>
            </a:extLst>
          </p:cNvPr>
          <p:cNvCxnSpPr>
            <a:cxnSpLocks/>
          </p:cNvCxnSpPr>
          <p:nvPr/>
        </p:nvCxnSpPr>
        <p:spPr>
          <a:xfrm flipH="1">
            <a:off x="7554482" y="4606183"/>
            <a:ext cx="107464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CDAC611-265B-4DCB-8A1C-4737356DC0F6}"/>
              </a:ext>
            </a:extLst>
          </p:cNvPr>
          <p:cNvSpPr txBox="1"/>
          <p:nvPr/>
        </p:nvSpPr>
        <p:spPr>
          <a:xfrm>
            <a:off x="8201813" y="3455584"/>
            <a:ext cx="365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Journal Number for reference.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249BA6-E59B-48EE-85B1-82DDEBAB4B32}"/>
              </a:ext>
            </a:extLst>
          </p:cNvPr>
          <p:cNvCxnSpPr>
            <a:cxnSpLocks/>
          </p:cNvCxnSpPr>
          <p:nvPr/>
        </p:nvCxnSpPr>
        <p:spPr>
          <a:xfrm flipH="1" flipV="1">
            <a:off x="7835070" y="3479797"/>
            <a:ext cx="366743" cy="1604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4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B1BB7-794C-4F59-BBF3-7B65C15C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of the Budget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97E9-6763-4C8E-A32E-ECF339485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Campuses reduction to Print Shop budgets ONLY.</a:t>
            </a:r>
          </a:p>
          <a:p>
            <a:r>
              <a:rPr lang="en-US" dirty="0"/>
              <a:t>Department reductions/ IMTA, E-Rate, and Bond Interest.</a:t>
            </a:r>
          </a:p>
          <a:p>
            <a:endParaRPr lang="en-US" dirty="0"/>
          </a:p>
          <a:p>
            <a:r>
              <a:rPr lang="en-US" b="1" dirty="0"/>
              <a:t>Factors</a:t>
            </a:r>
          </a:p>
          <a:p>
            <a:pPr lvl="1"/>
            <a:r>
              <a:rPr lang="en-US" dirty="0"/>
              <a:t>Legislative year- funding</a:t>
            </a:r>
          </a:p>
          <a:p>
            <a:pPr marL="457200" lvl="1" indent="0">
              <a:buNone/>
            </a:pPr>
            <a:r>
              <a:rPr lang="en-US" dirty="0"/>
              <a:t>	(Special Session in October)</a:t>
            </a:r>
          </a:p>
          <a:p>
            <a:pPr lvl="1"/>
            <a:r>
              <a:rPr lang="en-US" dirty="0"/>
              <a:t>Attendance</a:t>
            </a:r>
          </a:p>
          <a:p>
            <a:pPr lvl="1"/>
            <a:r>
              <a:rPr lang="en-US" dirty="0"/>
              <a:t>Payroll costs</a:t>
            </a:r>
          </a:p>
          <a:p>
            <a:pPr lvl="1"/>
            <a:r>
              <a:rPr lang="en-US" dirty="0"/>
              <a:t>Inflation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A8C38-1237-4867-8C05-4EEC3138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601" y="3429000"/>
            <a:ext cx="4981575" cy="2476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DFFE1-10E9-4337-95B2-0C62347B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65125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7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8CB24-8CC2-414C-8473-3DF43DBE4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9228"/>
            <a:ext cx="9144000" cy="3699543"/>
          </a:xfrm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8000" dirty="0"/>
              <a:t>THANK </a:t>
            </a:r>
            <a:br>
              <a:rPr lang="en-US" sz="8000" dirty="0"/>
            </a:br>
            <a:r>
              <a:rPr lang="en-US" sz="8000" dirty="0"/>
              <a:t>YOU!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9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131B099-5A36-497B-8556-E5061DF4B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121757"/>
              </p:ext>
            </p:extLst>
          </p:nvPr>
        </p:nvGraphicFramePr>
        <p:xfrm>
          <a:off x="1062317" y="592567"/>
          <a:ext cx="10067366" cy="4275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0101777-0478-4C93-805B-E7A195DEB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700978"/>
              </p:ext>
            </p:extLst>
          </p:nvPr>
        </p:nvGraphicFramePr>
        <p:xfrm>
          <a:off x="3617259" y="5108324"/>
          <a:ext cx="4957481" cy="1343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9365">
                  <a:extLst>
                    <a:ext uri="{9D8B030D-6E8A-4147-A177-3AD203B41FA5}">
                      <a16:colId xmlns:a16="http://schemas.microsoft.com/office/drawing/2014/main" val="3446877735"/>
                    </a:ext>
                  </a:extLst>
                </a:gridCol>
                <a:gridCol w="2305720">
                  <a:extLst>
                    <a:ext uri="{9D8B030D-6E8A-4147-A177-3AD203B41FA5}">
                      <a16:colId xmlns:a16="http://schemas.microsoft.com/office/drawing/2014/main" val="3606764760"/>
                    </a:ext>
                  </a:extLst>
                </a:gridCol>
                <a:gridCol w="1253031">
                  <a:extLst>
                    <a:ext uri="{9D8B030D-6E8A-4147-A177-3AD203B41FA5}">
                      <a16:colId xmlns:a16="http://schemas.microsoft.com/office/drawing/2014/main" val="1197977173"/>
                    </a:ext>
                  </a:extLst>
                </a:gridCol>
                <a:gridCol w="699365">
                  <a:extLst>
                    <a:ext uri="{9D8B030D-6E8A-4147-A177-3AD203B41FA5}">
                      <a16:colId xmlns:a16="http://schemas.microsoft.com/office/drawing/2014/main" val="31905055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Object</a:t>
                      </a:r>
                      <a:endParaRPr lang="en-US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Object Description</a:t>
                      </a:r>
                      <a:endParaRPr lang="en-US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2024 Budget</a:t>
                      </a:r>
                      <a:endParaRPr lang="en-US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sng" strike="noStrike">
                          <a:effectLst/>
                        </a:rPr>
                        <a:t>%</a:t>
                      </a:r>
                      <a:endParaRPr lang="en-US" sz="1100" b="1" i="0" u="sng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0976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Payroll Costs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207,461,179.00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87.8%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40148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Professional &amp; Contract Services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13,868,313.00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5.9%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8188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6300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Supplies &amp; Materials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10,092,958.00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4.3%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7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 Operating Expenses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4,141,118.00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1.8%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3252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6600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Capital Outlay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        715,051.00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0.3%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5678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$  236,278,619.00 </a:t>
                      </a:r>
                      <a:endParaRPr lang="en-US" sz="11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972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41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E8AD-D5CC-4007-B9C5-CFDAE0F0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Hays CISD Departments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3BE90A-0AB6-466B-8DCC-31E30D708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445075"/>
              </p:ext>
            </p:extLst>
          </p:nvPr>
        </p:nvGraphicFramePr>
        <p:xfrm>
          <a:off x="838200" y="2052918"/>
          <a:ext cx="10515600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484579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11058106"/>
                    </a:ext>
                  </a:extLst>
                </a:gridCol>
              </a:tblGrid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Athletics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Legal Services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8174664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Audit Services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Library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6924526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Campuses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Maintenance &amp; Operations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404199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Career &amp; Tech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PEP Program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891854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Communication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Performing Arts Center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4147605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Construction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School Board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306662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Copiers 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Security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8995120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County Appraisal Districts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Special Education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8455431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Curriculum &amp; Instruction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SRO's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5171745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Custodial Services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Summer School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8624702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Financial Services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Superintendent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1538183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Fine Arts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Technology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2954627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Health Services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Transportation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2119450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Human Resources</a:t>
                      </a:r>
                      <a:endParaRPr lang="en-US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Utilities</a:t>
                      </a:r>
                      <a:endParaRPr lang="en-US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6419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8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134D-5B66-4255-94C0-3099928F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Account Structure- 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ACE6E5-5439-4EDA-9EBF-537B25670AF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476096"/>
          <a:ext cx="10515600" cy="1905807"/>
        </p:xfrm>
        <a:graphic>
          <a:graphicData uri="http://schemas.openxmlformats.org/drawingml/2006/table">
            <a:tbl>
              <a:tblPr/>
              <a:tblGrid>
                <a:gridCol w="1018205">
                  <a:extLst>
                    <a:ext uri="{9D8B030D-6E8A-4147-A177-3AD203B41FA5}">
                      <a16:colId xmlns:a16="http://schemas.microsoft.com/office/drawing/2014/main" val="265709905"/>
                    </a:ext>
                  </a:extLst>
                </a:gridCol>
                <a:gridCol w="678803">
                  <a:extLst>
                    <a:ext uri="{9D8B030D-6E8A-4147-A177-3AD203B41FA5}">
                      <a16:colId xmlns:a16="http://schemas.microsoft.com/office/drawing/2014/main" val="4215937081"/>
                    </a:ext>
                  </a:extLst>
                </a:gridCol>
                <a:gridCol w="1123537">
                  <a:extLst>
                    <a:ext uri="{9D8B030D-6E8A-4147-A177-3AD203B41FA5}">
                      <a16:colId xmlns:a16="http://schemas.microsoft.com/office/drawing/2014/main" val="3148868806"/>
                    </a:ext>
                  </a:extLst>
                </a:gridCol>
                <a:gridCol w="868985">
                  <a:extLst>
                    <a:ext uri="{9D8B030D-6E8A-4147-A177-3AD203B41FA5}">
                      <a16:colId xmlns:a16="http://schemas.microsoft.com/office/drawing/2014/main" val="1842485880"/>
                    </a:ext>
                  </a:extLst>
                </a:gridCol>
                <a:gridCol w="1404421">
                  <a:extLst>
                    <a:ext uri="{9D8B030D-6E8A-4147-A177-3AD203B41FA5}">
                      <a16:colId xmlns:a16="http://schemas.microsoft.com/office/drawing/2014/main" val="3594396478"/>
                    </a:ext>
                  </a:extLst>
                </a:gridCol>
                <a:gridCol w="1135240">
                  <a:extLst>
                    <a:ext uri="{9D8B030D-6E8A-4147-A177-3AD203B41FA5}">
                      <a16:colId xmlns:a16="http://schemas.microsoft.com/office/drawing/2014/main" val="2950078681"/>
                    </a:ext>
                  </a:extLst>
                </a:gridCol>
                <a:gridCol w="1100130">
                  <a:extLst>
                    <a:ext uri="{9D8B030D-6E8A-4147-A177-3AD203B41FA5}">
                      <a16:colId xmlns:a16="http://schemas.microsoft.com/office/drawing/2014/main" val="2436538480"/>
                    </a:ext>
                  </a:extLst>
                </a:gridCol>
                <a:gridCol w="1711637">
                  <a:extLst>
                    <a:ext uri="{9D8B030D-6E8A-4147-A177-3AD203B41FA5}">
                      <a16:colId xmlns:a16="http://schemas.microsoft.com/office/drawing/2014/main" val="3835080153"/>
                    </a:ext>
                  </a:extLst>
                </a:gridCol>
                <a:gridCol w="1474642">
                  <a:extLst>
                    <a:ext uri="{9D8B030D-6E8A-4147-A177-3AD203B41FA5}">
                      <a16:colId xmlns:a16="http://schemas.microsoft.com/office/drawing/2014/main" val="2444845718"/>
                    </a:ext>
                  </a:extLst>
                </a:gridCol>
              </a:tblGrid>
              <a:tr h="368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783" marR="8783" marT="87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Object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Sub-Object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 Org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Responsibility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Assignment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750465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Fund Account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6399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902933"/>
                  </a:ext>
                </a:extLst>
              </a:tr>
              <a:tr h="658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Grant Account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2112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6399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046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561797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 Fund Account</a:t>
                      </a:r>
                    </a:p>
                  </a:txBody>
                  <a:tcPr marL="8783" marR="8783" marT="878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6412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AF127</a:t>
                      </a:r>
                    </a:p>
                  </a:txBody>
                  <a:tcPr marL="8783" marR="8783" marT="87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5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15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29E6-7747-4EAC-855F-E00ADA72C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 Resource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0CA2-3383-4CC2-80B8-48BB6C6BE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TEA- Texas Education Agency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Financial Accountability System Resource Guide (FASRG)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https://tea.texas.gov/sites/default/files/fasrg17-module1-farappendices-final-accessible.pdf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6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4DCD-8BAF-4CE6-AB1D-11236F2C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TEA Resource Guide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94FB9-3994-4387-8ABD-C4851298AC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9200" y="1825625"/>
            <a:ext cx="3999600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D7664-B2BF-49B3-B4EE-AD76F2684A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60712"/>
            <a:ext cx="5181600" cy="42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91D5CE-A6F5-4786-952A-D008860C1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42" y="1391783"/>
            <a:ext cx="4648200" cy="2781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58C7E6-7D59-4E65-A623-80F80861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2" y="4182038"/>
            <a:ext cx="4638675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B91E76-6FBC-4ED5-950D-3C845C168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69402"/>
            <a:ext cx="4638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A2DFB535-023B-4DD2-9D51-3B8C2D8FE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419" y="1825625"/>
            <a:ext cx="4915161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113BE-E48F-4699-BF14-018D83E0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MUNIS- Account Inquiry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CF59836-AA24-4205-B2BB-61CE1A675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825625"/>
            <a:ext cx="5257800" cy="4351338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A6B10F8E-24D2-472D-8CDA-A98741C98921}"/>
              </a:ext>
            </a:extLst>
          </p:cNvPr>
          <p:cNvSpPr/>
          <p:nvPr/>
        </p:nvSpPr>
        <p:spPr>
          <a:xfrm>
            <a:off x="1353312" y="2816352"/>
            <a:ext cx="204825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9F75860-629E-4282-8444-BE8362B91791}"/>
              </a:ext>
            </a:extLst>
          </p:cNvPr>
          <p:cNvSpPr/>
          <p:nvPr/>
        </p:nvSpPr>
        <p:spPr>
          <a:xfrm>
            <a:off x="971419" y="2743200"/>
            <a:ext cx="281309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F272AB-EEFE-455E-BA58-8B1075DD047B}"/>
              </a:ext>
            </a:extLst>
          </p:cNvPr>
          <p:cNvSpPr/>
          <p:nvPr/>
        </p:nvSpPr>
        <p:spPr>
          <a:xfrm>
            <a:off x="3502152" y="2692908"/>
            <a:ext cx="603504" cy="246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579530-7C10-4FFE-AEBB-767606534C51}"/>
              </a:ext>
            </a:extLst>
          </p:cNvPr>
          <p:cNvSpPr/>
          <p:nvPr/>
        </p:nvSpPr>
        <p:spPr>
          <a:xfrm>
            <a:off x="3610988" y="3185826"/>
            <a:ext cx="906148" cy="325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2AC967-ED54-4D85-9555-615D6DE2A5E1}"/>
              </a:ext>
            </a:extLst>
          </p:cNvPr>
          <p:cNvSpPr/>
          <p:nvPr/>
        </p:nvSpPr>
        <p:spPr>
          <a:xfrm>
            <a:off x="9582912" y="3721608"/>
            <a:ext cx="576072" cy="2103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4F13581-4C9E-43C9-BAAA-769AC4FB245B}"/>
              </a:ext>
            </a:extLst>
          </p:cNvPr>
          <p:cNvSpPr/>
          <p:nvPr/>
        </p:nvSpPr>
        <p:spPr>
          <a:xfrm>
            <a:off x="6355080" y="2432304"/>
            <a:ext cx="374904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2A3151-D8C0-4419-A65C-FC8A2976D449}"/>
              </a:ext>
            </a:extLst>
          </p:cNvPr>
          <p:cNvSpPr txBox="1"/>
          <p:nvPr/>
        </p:nvSpPr>
        <p:spPr>
          <a:xfrm>
            <a:off x="6096000" y="4598967"/>
            <a:ext cx="2611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: Click “</a:t>
            </a:r>
            <a:r>
              <a:rPr lang="en-US" b="1" dirty="0"/>
              <a:t>Search</a:t>
            </a:r>
            <a:r>
              <a:rPr lang="en-US" dirty="0"/>
              <a:t>” &gt; the “</a:t>
            </a:r>
            <a:r>
              <a:rPr lang="en-US" b="1" dirty="0"/>
              <a:t>Search</a:t>
            </a:r>
            <a:r>
              <a:rPr lang="en-US" dirty="0"/>
              <a:t>” button becomes the “</a:t>
            </a:r>
            <a:r>
              <a:rPr lang="en-US" b="1" dirty="0"/>
              <a:t>Accept</a:t>
            </a:r>
            <a:r>
              <a:rPr lang="en-US" dirty="0"/>
              <a:t>” button &gt; Click “</a:t>
            </a:r>
            <a:r>
              <a:rPr lang="en-US" b="1" dirty="0"/>
              <a:t>Accept</a:t>
            </a:r>
            <a:r>
              <a:rPr lang="en-US" dirty="0"/>
              <a:t>” for open ended search.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983C6A-0DBD-4A05-A5E2-390048C3976B}"/>
              </a:ext>
            </a:extLst>
          </p:cNvPr>
          <p:cNvSpPr txBox="1"/>
          <p:nvPr/>
        </p:nvSpPr>
        <p:spPr>
          <a:xfrm>
            <a:off x="9134410" y="4699635"/>
            <a:ext cx="147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*Current Fiscal Year 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is </a:t>
            </a:r>
            <a:r>
              <a:rPr lang="en-US" b="1" u="sng" dirty="0">
                <a:highlight>
                  <a:srgbClr val="FFFF00"/>
                </a:highlight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0879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827</Words>
  <Application>Microsoft Office PowerPoint</Application>
  <PresentationFormat>Widescreen</PresentationFormat>
  <Paragraphs>174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2024 Hays CISD  Finance Training &amp; Updates</vt:lpstr>
      <vt:lpstr>State of the Budget </vt:lpstr>
      <vt:lpstr>PowerPoint Presentation</vt:lpstr>
      <vt:lpstr> Hays CISD Departments </vt:lpstr>
      <vt:lpstr>Account Structure- Examples</vt:lpstr>
      <vt:lpstr>TEA Resource Guide</vt:lpstr>
      <vt:lpstr>TEA Resource Guide</vt:lpstr>
      <vt:lpstr>PowerPoint Presentation</vt:lpstr>
      <vt:lpstr>MUNIS- Account Inquiry</vt:lpstr>
      <vt:lpstr>Account Inquiry- Segment Find</vt:lpstr>
      <vt:lpstr>Account Inquiry- Segment Find</vt:lpstr>
      <vt:lpstr>Account Inquiry- Segment Find</vt:lpstr>
      <vt:lpstr>Account Inquiry- Account Detail</vt:lpstr>
      <vt:lpstr>Account Inquiry- Account Detail</vt:lpstr>
      <vt:lpstr>Budget Transfers- Reminders</vt:lpstr>
      <vt:lpstr>MUNIS- Budget Transfers</vt:lpstr>
      <vt:lpstr>MUNIS- Budget Transfers</vt:lpstr>
      <vt:lpstr>MUNIS- Budget Transfers</vt:lpstr>
      <vt:lpstr>MUNIS- Budget Transfers</vt:lpstr>
      <vt:lpstr>THANK 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Hays CISD  Finance Training</dc:title>
  <dc:creator>Alex Salazar</dc:creator>
  <cp:lastModifiedBy>Alex Salazar</cp:lastModifiedBy>
  <cp:revision>8</cp:revision>
  <dcterms:created xsi:type="dcterms:W3CDTF">2023-08-08T19:55:55Z</dcterms:created>
  <dcterms:modified xsi:type="dcterms:W3CDTF">2023-08-08T22:08:24Z</dcterms:modified>
</cp:coreProperties>
</file>